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ar-EG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75" d="100"/>
          <a:sy n="75" d="100"/>
        </p:scale>
        <p:origin x="-18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49827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61610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40356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08713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49113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52755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0844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8051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01539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06640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06259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F90E4-8150-49B4-A681-5ECCE056DA22}" type="datetimeFigureOut">
              <a:rPr lang="ar-EG" smtClean="0"/>
              <a:t>12/09/1444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08128-2791-4FEC-98F0-4CCB6ADC3D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3279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772400" cy="1470025"/>
          </a:xfrm>
        </p:spPr>
        <p:txBody>
          <a:bodyPr>
            <a:normAutofit/>
          </a:bodyPr>
          <a:lstStyle/>
          <a:p>
            <a:r>
              <a:rPr lang="ar-EG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تاريخ الانشقاق فى الكنيسة الواحدة</a:t>
            </a:r>
            <a:endParaRPr lang="ar-EG" sz="3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645024"/>
            <a:ext cx="6400800" cy="1752600"/>
          </a:xfrm>
        </p:spPr>
        <p:txBody>
          <a:bodyPr/>
          <a:lstStyle/>
          <a:p>
            <a:r>
              <a:rPr lang="ar-SA" dirty="0" smtClean="0">
                <a:solidFill>
                  <a:srgbClr val="0070C0"/>
                </a:solidFill>
              </a:rPr>
              <a:t>إعداد </a:t>
            </a:r>
            <a:endParaRPr lang="ar-SA" dirty="0" smtClean="0">
              <a:solidFill>
                <a:srgbClr val="0070C0"/>
              </a:solidFill>
            </a:endParaRPr>
          </a:p>
          <a:p>
            <a:r>
              <a:rPr lang="ar-SA" dirty="0" smtClean="0">
                <a:solidFill>
                  <a:srgbClr val="0070C0"/>
                </a:solidFill>
              </a:rPr>
              <a:t>أغنسطس </a:t>
            </a:r>
            <a:r>
              <a:rPr lang="ar-SA" dirty="0" smtClean="0">
                <a:solidFill>
                  <a:srgbClr val="0070C0"/>
                </a:solidFill>
              </a:rPr>
              <a:t>اكليريكى / مينا ثروت قلادة</a:t>
            </a:r>
            <a:endParaRPr lang="ar-E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27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4524017" y="2474627"/>
            <a:ext cx="1920191" cy="59833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grpSp>
        <p:nvGrpSpPr>
          <p:cNvPr id="5" name="Group 4"/>
          <p:cNvGrpSpPr/>
          <p:nvPr/>
        </p:nvGrpSpPr>
        <p:grpSpPr>
          <a:xfrm>
            <a:off x="323528" y="332656"/>
            <a:ext cx="8496944" cy="6336704"/>
            <a:chOff x="1310376" y="3004989"/>
            <a:chExt cx="6523246" cy="3120883"/>
          </a:xfrm>
        </p:grpSpPr>
        <p:sp>
          <p:nvSpPr>
            <p:cNvPr id="7" name="Freeform 6"/>
            <p:cNvSpPr/>
            <p:nvPr/>
          </p:nvSpPr>
          <p:spPr>
            <a:xfrm>
              <a:off x="1310376" y="3004989"/>
              <a:ext cx="2038460" cy="756268"/>
            </a:xfrm>
            <a:custGeom>
              <a:avLst/>
              <a:gdLst>
                <a:gd name="connsiteX0" fmla="*/ 0 w 2038460"/>
                <a:gd name="connsiteY0" fmla="*/ 0 h 756268"/>
                <a:gd name="connsiteX1" fmla="*/ 2038460 w 2038460"/>
                <a:gd name="connsiteY1" fmla="*/ 0 h 756268"/>
                <a:gd name="connsiteX2" fmla="*/ 2038460 w 2038460"/>
                <a:gd name="connsiteY2" fmla="*/ 756268 h 756268"/>
                <a:gd name="connsiteX3" fmla="*/ 0 w 2038460"/>
                <a:gd name="connsiteY3" fmla="*/ 756268 h 756268"/>
                <a:gd name="connsiteX4" fmla="*/ 0 w 2038460"/>
                <a:gd name="connsiteY4" fmla="*/ 0 h 756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8460" h="756268">
                  <a:moveTo>
                    <a:pt x="0" y="0"/>
                  </a:moveTo>
                  <a:lnTo>
                    <a:pt x="2038460" y="0"/>
                  </a:lnTo>
                  <a:lnTo>
                    <a:pt x="2038460" y="756268"/>
                  </a:lnTo>
                  <a:lnTo>
                    <a:pt x="0" y="75626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8920" tIns="248920" rIns="248920" bIns="0" numCol="1" spcCol="1270" anchor="t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EG" sz="3500" kern="1200"/>
            </a:p>
          </p:txBody>
        </p:sp>
        <p:sp>
          <p:nvSpPr>
            <p:cNvPr id="9" name="Freeform 8"/>
            <p:cNvSpPr/>
            <p:nvPr/>
          </p:nvSpPr>
          <p:spPr>
            <a:xfrm>
              <a:off x="3552769" y="3004989"/>
              <a:ext cx="2038460" cy="756268"/>
            </a:xfrm>
            <a:custGeom>
              <a:avLst/>
              <a:gdLst>
                <a:gd name="connsiteX0" fmla="*/ 0 w 2038460"/>
                <a:gd name="connsiteY0" fmla="*/ 0 h 756268"/>
                <a:gd name="connsiteX1" fmla="*/ 2038460 w 2038460"/>
                <a:gd name="connsiteY1" fmla="*/ 0 h 756268"/>
                <a:gd name="connsiteX2" fmla="*/ 2038460 w 2038460"/>
                <a:gd name="connsiteY2" fmla="*/ 756268 h 756268"/>
                <a:gd name="connsiteX3" fmla="*/ 0 w 2038460"/>
                <a:gd name="connsiteY3" fmla="*/ 756268 h 756268"/>
                <a:gd name="connsiteX4" fmla="*/ 0 w 2038460"/>
                <a:gd name="connsiteY4" fmla="*/ 0 h 756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8460" h="756268">
                  <a:moveTo>
                    <a:pt x="0" y="0"/>
                  </a:moveTo>
                  <a:lnTo>
                    <a:pt x="2038460" y="0"/>
                  </a:lnTo>
                  <a:lnTo>
                    <a:pt x="2038460" y="756268"/>
                  </a:lnTo>
                  <a:lnTo>
                    <a:pt x="0" y="75626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8920" tIns="248920" rIns="248920" bIns="0" numCol="1" spcCol="1270" anchor="t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EG" sz="3500" kern="12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795162" y="3004989"/>
              <a:ext cx="2038460" cy="756268"/>
            </a:xfrm>
            <a:custGeom>
              <a:avLst/>
              <a:gdLst>
                <a:gd name="connsiteX0" fmla="*/ 0 w 2038460"/>
                <a:gd name="connsiteY0" fmla="*/ 0 h 756268"/>
                <a:gd name="connsiteX1" fmla="*/ 2038460 w 2038460"/>
                <a:gd name="connsiteY1" fmla="*/ 0 h 756268"/>
                <a:gd name="connsiteX2" fmla="*/ 2038460 w 2038460"/>
                <a:gd name="connsiteY2" fmla="*/ 756268 h 756268"/>
                <a:gd name="connsiteX3" fmla="*/ 0 w 2038460"/>
                <a:gd name="connsiteY3" fmla="*/ 756268 h 756268"/>
                <a:gd name="connsiteX4" fmla="*/ 0 w 2038460"/>
                <a:gd name="connsiteY4" fmla="*/ 0 h 756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8460" h="756268">
                  <a:moveTo>
                    <a:pt x="0" y="0"/>
                  </a:moveTo>
                  <a:lnTo>
                    <a:pt x="2038460" y="0"/>
                  </a:lnTo>
                  <a:lnTo>
                    <a:pt x="2038460" y="756268"/>
                  </a:lnTo>
                  <a:lnTo>
                    <a:pt x="0" y="75626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8920" tIns="248920" rIns="248920" bIns="0" numCol="1" spcCol="1270" anchor="t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EG" sz="3500" kern="1200" dirty="0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2431573" y="5369604"/>
              <a:ext cx="2038460" cy="756268"/>
            </a:xfrm>
            <a:custGeom>
              <a:avLst/>
              <a:gdLst>
                <a:gd name="connsiteX0" fmla="*/ 0 w 2038460"/>
                <a:gd name="connsiteY0" fmla="*/ 0 h 756268"/>
                <a:gd name="connsiteX1" fmla="*/ 2038460 w 2038460"/>
                <a:gd name="connsiteY1" fmla="*/ 0 h 756268"/>
                <a:gd name="connsiteX2" fmla="*/ 2038460 w 2038460"/>
                <a:gd name="connsiteY2" fmla="*/ 756268 h 756268"/>
                <a:gd name="connsiteX3" fmla="*/ 0 w 2038460"/>
                <a:gd name="connsiteY3" fmla="*/ 756268 h 756268"/>
                <a:gd name="connsiteX4" fmla="*/ 0 w 2038460"/>
                <a:gd name="connsiteY4" fmla="*/ 0 h 756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8460" h="756268">
                  <a:moveTo>
                    <a:pt x="0" y="0"/>
                  </a:moveTo>
                  <a:lnTo>
                    <a:pt x="2038460" y="0"/>
                  </a:lnTo>
                  <a:lnTo>
                    <a:pt x="2038460" y="756268"/>
                  </a:lnTo>
                  <a:lnTo>
                    <a:pt x="0" y="75626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8920" tIns="248920" rIns="248920" bIns="0" numCol="1" spcCol="1270" anchor="t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EG" sz="3500" kern="1200" dirty="0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4673965" y="5369604"/>
              <a:ext cx="2038460" cy="756268"/>
            </a:xfrm>
            <a:custGeom>
              <a:avLst/>
              <a:gdLst>
                <a:gd name="connsiteX0" fmla="*/ 0 w 2038460"/>
                <a:gd name="connsiteY0" fmla="*/ 0 h 756268"/>
                <a:gd name="connsiteX1" fmla="*/ 2038460 w 2038460"/>
                <a:gd name="connsiteY1" fmla="*/ 0 h 756268"/>
                <a:gd name="connsiteX2" fmla="*/ 2038460 w 2038460"/>
                <a:gd name="connsiteY2" fmla="*/ 756268 h 756268"/>
                <a:gd name="connsiteX3" fmla="*/ 0 w 2038460"/>
                <a:gd name="connsiteY3" fmla="*/ 756268 h 756268"/>
                <a:gd name="connsiteX4" fmla="*/ 0 w 2038460"/>
                <a:gd name="connsiteY4" fmla="*/ 0 h 756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8460" h="756268">
                  <a:moveTo>
                    <a:pt x="0" y="0"/>
                  </a:moveTo>
                  <a:lnTo>
                    <a:pt x="2038460" y="0"/>
                  </a:lnTo>
                  <a:lnTo>
                    <a:pt x="2038460" y="756268"/>
                  </a:lnTo>
                  <a:lnTo>
                    <a:pt x="0" y="75626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8920" tIns="248920" rIns="248920" bIns="0" numCol="1" spcCol="1270" anchor="t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EG" sz="3500" kern="1200"/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798" y="369638"/>
            <a:ext cx="1009879" cy="141525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4524017" y="1862389"/>
            <a:ext cx="1924634" cy="36189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24" name="TextBox 23"/>
          <p:cNvSpPr txBox="1"/>
          <p:nvPr/>
        </p:nvSpPr>
        <p:spPr>
          <a:xfrm>
            <a:off x="4436551" y="1862389"/>
            <a:ext cx="19103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0070C0"/>
                </a:solidFill>
              </a:rPr>
              <a:t>كنيسة المسيح الواحدة</a:t>
            </a:r>
            <a:endParaRPr lang="ar-EG" b="1" dirty="0">
              <a:solidFill>
                <a:srgbClr val="0070C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343680" y="4009628"/>
            <a:ext cx="955405" cy="237737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30" name="Rectangle 29"/>
          <p:cNvSpPr/>
          <p:nvPr/>
        </p:nvSpPr>
        <p:spPr>
          <a:xfrm>
            <a:off x="567040" y="2462864"/>
            <a:ext cx="3788936" cy="750112"/>
          </a:xfrm>
          <a:prstGeom prst="rect">
            <a:avLst/>
          </a:prstGeom>
          <a:solidFill>
            <a:srgbClr val="FFFF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34" name="Rectangle 33"/>
          <p:cNvSpPr/>
          <p:nvPr/>
        </p:nvSpPr>
        <p:spPr>
          <a:xfrm>
            <a:off x="6516215" y="3303839"/>
            <a:ext cx="2197437" cy="30831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25" name="TextBox 24"/>
          <p:cNvSpPr txBox="1"/>
          <p:nvPr/>
        </p:nvSpPr>
        <p:spPr>
          <a:xfrm>
            <a:off x="4642438" y="2474627"/>
            <a:ext cx="168779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الانشقاق الاول</a:t>
            </a:r>
          </a:p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451 م </a:t>
            </a:r>
            <a:endParaRPr lang="ar-EG" b="1" dirty="0">
              <a:solidFill>
                <a:srgbClr val="FF0000"/>
              </a:solidFill>
              <a:latin typeface="Bauhaus 93" panose="04030905020B02020C02" pitchFamily="82" charset="0"/>
              <a:ea typeface="Tahoma" panose="020B0604030504040204" pitchFamily="34" charset="0"/>
              <a:cs typeface="+mj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516216" y="2462863"/>
            <a:ext cx="2222698" cy="75011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48" name="TextBox 47"/>
          <p:cNvSpPr txBox="1"/>
          <p:nvPr/>
        </p:nvSpPr>
        <p:spPr>
          <a:xfrm>
            <a:off x="6444208" y="2493251"/>
            <a:ext cx="22820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>
                <a:solidFill>
                  <a:srgbClr val="0070C0"/>
                </a:solidFill>
                <a:cs typeface="+mj-cs"/>
              </a:rPr>
              <a:t>كنيسة غير خلقيدونية</a:t>
            </a:r>
          </a:p>
          <a:p>
            <a:pPr algn="ctr"/>
            <a:r>
              <a:rPr lang="ar-SA" dirty="0" smtClean="0">
                <a:solidFill>
                  <a:srgbClr val="0070C0"/>
                </a:solidFill>
                <a:cs typeface="+mj-cs"/>
              </a:rPr>
              <a:t>أصحاب الطبيعة الواحدة</a:t>
            </a:r>
            <a:endParaRPr lang="ar-EG" dirty="0">
              <a:solidFill>
                <a:srgbClr val="0070C0"/>
              </a:solidFill>
              <a:cs typeface="+mj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41209" y="2500175"/>
            <a:ext cx="332673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كنيسة خلقيدونية</a:t>
            </a:r>
          </a:p>
          <a:p>
            <a:pPr algn="ctr"/>
            <a:r>
              <a:rPr lang="ar-SA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اصحاب الطبيعتين</a:t>
            </a:r>
            <a:endParaRPr lang="ar-EG" dirty="0">
              <a:solidFill>
                <a:schemeClr val="accent6">
                  <a:lumMod val="50000"/>
                </a:schemeClr>
              </a:solidFill>
              <a:cs typeface="+mj-cs"/>
            </a:endParaRPr>
          </a:p>
        </p:txBody>
      </p:sp>
      <p:sp>
        <p:nvSpPr>
          <p:cNvPr id="1024" name="TextBox 1023"/>
          <p:cNvSpPr txBox="1"/>
          <p:nvPr/>
        </p:nvSpPr>
        <p:spPr>
          <a:xfrm>
            <a:off x="6516216" y="3303840"/>
            <a:ext cx="2172176" cy="21236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dirty="0" smtClean="0">
                <a:solidFill>
                  <a:srgbClr val="0070C0"/>
                </a:solidFill>
              </a:rPr>
              <a:t>الكنيسة القبطية الارثوذكسية</a:t>
            </a:r>
          </a:p>
          <a:p>
            <a:r>
              <a:rPr lang="ar-SA" sz="1600" dirty="0" smtClean="0">
                <a:solidFill>
                  <a:srgbClr val="0070C0"/>
                </a:solidFill>
              </a:rPr>
              <a:t>كنيسة انطاكيا السريانية</a:t>
            </a:r>
          </a:p>
          <a:p>
            <a:r>
              <a:rPr lang="ar-SA" sz="1600" dirty="0" smtClean="0">
                <a:solidFill>
                  <a:srgbClr val="0070C0"/>
                </a:solidFill>
              </a:rPr>
              <a:t>كنيسة الهند السريانية</a:t>
            </a:r>
          </a:p>
          <a:p>
            <a:r>
              <a:rPr lang="ar-SA" sz="1600" dirty="0" smtClean="0">
                <a:solidFill>
                  <a:srgbClr val="0070C0"/>
                </a:solidFill>
              </a:rPr>
              <a:t>كنيسة الحبشة</a:t>
            </a:r>
          </a:p>
          <a:p>
            <a:r>
              <a:rPr lang="ar-SA" sz="1600" dirty="0" smtClean="0">
                <a:solidFill>
                  <a:srgbClr val="0070C0"/>
                </a:solidFill>
              </a:rPr>
              <a:t>كنيسة اريتريا</a:t>
            </a:r>
          </a:p>
          <a:p>
            <a:r>
              <a:rPr lang="ar-SA" sz="1600" dirty="0" smtClean="0">
                <a:solidFill>
                  <a:srgbClr val="0070C0"/>
                </a:solidFill>
              </a:rPr>
              <a:t>الكنيسة الارمينية فى لبنان</a:t>
            </a:r>
          </a:p>
          <a:p>
            <a:r>
              <a:rPr lang="ar-SA" sz="1600" dirty="0" smtClean="0">
                <a:solidFill>
                  <a:srgbClr val="0070C0"/>
                </a:solidFill>
              </a:rPr>
              <a:t>الكنيسة الارمينية فى تشيميازين</a:t>
            </a:r>
          </a:p>
          <a:p>
            <a:endParaRPr lang="ar-EG" sz="1600" dirty="0">
              <a:solidFill>
                <a:srgbClr val="0070C0"/>
              </a:solidFill>
            </a:endParaRPr>
          </a:p>
        </p:txBody>
      </p:sp>
      <p:sp>
        <p:nvSpPr>
          <p:cNvPr id="1025" name="TextBox 1024"/>
          <p:cNvSpPr txBox="1"/>
          <p:nvPr/>
        </p:nvSpPr>
        <p:spPr>
          <a:xfrm>
            <a:off x="3348498" y="4067948"/>
            <a:ext cx="1007478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القسطنطينية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انطاكيا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اليونان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رومانيا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التشيك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سلوفنيا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بولندا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صربيا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ألبانيا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25681" y="3284835"/>
            <a:ext cx="1862593" cy="73589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70" name="Rectangle 69"/>
          <p:cNvSpPr/>
          <p:nvPr/>
        </p:nvSpPr>
        <p:spPr>
          <a:xfrm>
            <a:off x="2507269" y="3284835"/>
            <a:ext cx="1833788" cy="62890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72" name="Rectangle 71"/>
          <p:cNvSpPr/>
          <p:nvPr/>
        </p:nvSpPr>
        <p:spPr>
          <a:xfrm>
            <a:off x="2507269" y="4020730"/>
            <a:ext cx="841229" cy="237737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1030" name="TextBox 1029"/>
          <p:cNvSpPr txBox="1"/>
          <p:nvPr/>
        </p:nvSpPr>
        <p:spPr>
          <a:xfrm>
            <a:off x="2388275" y="4067948"/>
            <a:ext cx="955405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الاسكندرية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أورشليم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روسيا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بلغاريا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جورجيا</a:t>
            </a:r>
          </a:p>
          <a:p>
            <a:r>
              <a:rPr lang="ar-SA" sz="1600" dirty="0" smtClean="0">
                <a:solidFill>
                  <a:schemeClr val="accent6">
                    <a:lumMod val="50000"/>
                  </a:schemeClr>
                </a:solidFill>
              </a:rPr>
              <a:t>قبرص فنلندا</a:t>
            </a:r>
            <a:endParaRPr lang="ar-EG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32" name="TextBox 1031"/>
          <p:cNvSpPr txBox="1"/>
          <p:nvPr/>
        </p:nvSpPr>
        <p:spPr>
          <a:xfrm>
            <a:off x="2421097" y="3292979"/>
            <a:ext cx="187798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الكنائس البيزنطية</a:t>
            </a:r>
          </a:p>
          <a:p>
            <a:pPr algn="ctr"/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الروم الارثوذكس</a:t>
            </a:r>
            <a:endParaRPr lang="ar-E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33" name="TextBox 1032"/>
          <p:cNvSpPr txBox="1"/>
          <p:nvPr/>
        </p:nvSpPr>
        <p:spPr>
          <a:xfrm>
            <a:off x="567040" y="3303840"/>
            <a:ext cx="170070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كنيسة روما </a:t>
            </a:r>
          </a:p>
          <a:p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والكنائس التابعة لها</a:t>
            </a:r>
            <a:endParaRPr lang="ar-EG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3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8" grpId="0"/>
      <p:bldP spid="52" grpId="0"/>
      <p:bldP spid="1024" grpId="0"/>
      <p:bldP spid="1025" grpId="0"/>
      <p:bldP spid="1030" grpId="0"/>
      <p:bldP spid="1032" grpId="0"/>
      <p:bldP spid="10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77626" y="1522634"/>
            <a:ext cx="1920191" cy="74160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7" name="TextBox 6"/>
          <p:cNvSpPr txBox="1"/>
          <p:nvPr/>
        </p:nvSpPr>
        <p:spPr>
          <a:xfrm>
            <a:off x="2646247" y="1521642"/>
            <a:ext cx="168779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الانشقاق الثانى</a:t>
            </a:r>
          </a:p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1054 م </a:t>
            </a:r>
            <a:endParaRPr lang="ar-EG" b="1" dirty="0">
              <a:solidFill>
                <a:srgbClr val="FF0000"/>
              </a:solidFill>
              <a:latin typeface="Bauhaus 93" panose="04030905020B02020C02" pitchFamily="82" charset="0"/>
              <a:ea typeface="Tahoma" panose="020B0604030504040204" pitchFamily="34" charset="0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5536" y="1559012"/>
            <a:ext cx="1833788" cy="201400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>
              <a:solidFill>
                <a:srgbClr val="FFC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79888" y="1559012"/>
            <a:ext cx="2109128" cy="186998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4" name="TextBox 3"/>
          <p:cNvSpPr txBox="1"/>
          <p:nvPr/>
        </p:nvSpPr>
        <p:spPr>
          <a:xfrm>
            <a:off x="4644008" y="1559012"/>
            <a:ext cx="204500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الكنائس البيزنطية</a:t>
            </a:r>
          </a:p>
          <a:p>
            <a:pPr algn="ctr"/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الروم الارثوذكس</a:t>
            </a:r>
            <a:endParaRPr lang="ar-E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44008" y="2420888"/>
            <a:ext cx="204500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/>
              <a:t>(الروح القدس منبثق من الاب وحده)</a:t>
            </a:r>
            <a:endParaRPr lang="ar-EG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1559012"/>
            <a:ext cx="183378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كنيسة روما الكاثوليكية</a:t>
            </a:r>
          </a:p>
          <a:p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والكنائس التابعة لها</a:t>
            </a:r>
            <a:endParaRPr lang="ar-E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2541707"/>
            <a:ext cx="183378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/>
              <a:t>(الروح القدس منبثق من الاب و الابن)</a:t>
            </a:r>
            <a:endParaRPr lang="ar-EG" dirty="0"/>
          </a:p>
        </p:txBody>
      </p:sp>
      <p:sp>
        <p:nvSpPr>
          <p:cNvPr id="17" name="Rectangle 16"/>
          <p:cNvSpPr/>
          <p:nvPr/>
        </p:nvSpPr>
        <p:spPr>
          <a:xfrm>
            <a:off x="1691680" y="444899"/>
            <a:ext cx="3788936" cy="750112"/>
          </a:xfrm>
          <a:prstGeom prst="rect">
            <a:avLst/>
          </a:prstGeom>
          <a:solidFill>
            <a:srgbClr val="FFFF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18" name="TextBox 17"/>
          <p:cNvSpPr txBox="1"/>
          <p:nvPr/>
        </p:nvSpPr>
        <p:spPr>
          <a:xfrm>
            <a:off x="1826775" y="499587"/>
            <a:ext cx="332673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كنيسة خلقيدونية</a:t>
            </a:r>
          </a:p>
          <a:p>
            <a:pPr algn="ctr"/>
            <a:r>
              <a:rPr lang="ar-SA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اصحاب الطبيعتين</a:t>
            </a:r>
            <a:endParaRPr lang="ar-EG" dirty="0">
              <a:solidFill>
                <a:schemeClr val="accent6">
                  <a:lumMod val="50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1833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08590" y="3508559"/>
            <a:ext cx="2423520" cy="117824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5" name="Rectangle 4"/>
          <p:cNvSpPr/>
          <p:nvPr/>
        </p:nvSpPr>
        <p:spPr>
          <a:xfrm>
            <a:off x="743638" y="3544889"/>
            <a:ext cx="2109128" cy="11055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10" name="Rectangle 9"/>
          <p:cNvSpPr/>
          <p:nvPr/>
        </p:nvSpPr>
        <p:spPr>
          <a:xfrm>
            <a:off x="2532470" y="780108"/>
            <a:ext cx="2481860" cy="18722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>
              <a:solidFill>
                <a:srgbClr val="FFC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75112" y="942449"/>
            <a:ext cx="18962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كنيسة روما الكاثوليكية</a:t>
            </a:r>
          </a:p>
          <a:p>
            <a:r>
              <a:rPr lang="ar-SA" dirty="0" smtClean="0">
                <a:solidFill>
                  <a:schemeClr val="accent6">
                    <a:lumMod val="50000"/>
                  </a:schemeClr>
                </a:solidFill>
              </a:rPr>
              <a:t>والكنائس التابعة لها</a:t>
            </a:r>
            <a:endParaRPr lang="ar-E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91944" y="1708438"/>
            <a:ext cx="212182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/>
              <a:t>(الروح القدس منبثق</a:t>
            </a:r>
          </a:p>
          <a:p>
            <a:pPr algn="ctr"/>
            <a:r>
              <a:rPr lang="ar-SA" dirty="0" smtClean="0"/>
              <a:t> من الاب و الابن)</a:t>
            </a:r>
            <a:endParaRPr lang="ar-EG" dirty="0"/>
          </a:p>
        </p:txBody>
      </p:sp>
      <p:sp>
        <p:nvSpPr>
          <p:cNvPr id="13" name="Rectangle 12"/>
          <p:cNvSpPr/>
          <p:nvPr/>
        </p:nvSpPr>
        <p:spPr>
          <a:xfrm>
            <a:off x="878080" y="2708349"/>
            <a:ext cx="1920191" cy="74160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14" name="TextBox 13"/>
          <p:cNvSpPr txBox="1"/>
          <p:nvPr/>
        </p:nvSpPr>
        <p:spPr>
          <a:xfrm>
            <a:off x="1019067" y="2734445"/>
            <a:ext cx="168779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الانشقاق الثالث</a:t>
            </a:r>
          </a:p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1521 م </a:t>
            </a:r>
            <a:endParaRPr lang="ar-EG" b="1" dirty="0">
              <a:solidFill>
                <a:srgbClr val="FF0000"/>
              </a:solidFill>
              <a:latin typeface="Bauhaus 93" panose="04030905020B02020C02" pitchFamily="82" charset="0"/>
              <a:ea typeface="Tahoma" panose="020B0604030504040204" pitchFamily="34" charset="0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99992" y="3557775"/>
            <a:ext cx="22407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 smtClean="0"/>
              <a:t>ظهور الكنيسة الانجليكانية</a:t>
            </a:r>
          </a:p>
          <a:p>
            <a:pPr algn="ctr"/>
            <a:r>
              <a:rPr lang="ar-SA" dirty="0" smtClean="0"/>
              <a:t>(هنرى الثامن)</a:t>
            </a:r>
            <a:endParaRPr lang="ar-EG" dirty="0"/>
          </a:p>
        </p:txBody>
      </p:sp>
      <p:sp>
        <p:nvSpPr>
          <p:cNvPr id="16" name="TextBox 15"/>
          <p:cNvSpPr txBox="1"/>
          <p:nvPr/>
        </p:nvSpPr>
        <p:spPr>
          <a:xfrm>
            <a:off x="862062" y="3646142"/>
            <a:ext cx="18962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ظهور البروتستانتية</a:t>
            </a:r>
          </a:p>
          <a:p>
            <a:pPr algn="ctr"/>
            <a:r>
              <a:rPr lang="ar-SA" dirty="0"/>
              <a:t>( مارتن لوثر )</a:t>
            </a:r>
            <a:endParaRPr lang="ar-EG" dirty="0"/>
          </a:p>
        </p:txBody>
      </p:sp>
      <p:sp>
        <p:nvSpPr>
          <p:cNvPr id="19" name="Rectangle 18"/>
          <p:cNvSpPr/>
          <p:nvPr/>
        </p:nvSpPr>
        <p:spPr>
          <a:xfrm>
            <a:off x="4679648" y="2686726"/>
            <a:ext cx="1920191" cy="74160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20" name="TextBox 19"/>
          <p:cNvSpPr txBox="1"/>
          <p:nvPr/>
        </p:nvSpPr>
        <p:spPr>
          <a:xfrm>
            <a:off x="4813764" y="2755984"/>
            <a:ext cx="168779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الانشقاق الرابع</a:t>
            </a:r>
          </a:p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1538 م </a:t>
            </a:r>
            <a:endParaRPr lang="ar-EG" b="1" dirty="0">
              <a:solidFill>
                <a:srgbClr val="FF0000"/>
              </a:solidFill>
              <a:latin typeface="Bauhaus 93" panose="04030905020B02020C02" pitchFamily="82" charset="0"/>
              <a:ea typeface="Tahoma" panose="020B0604030504040204" pitchFamily="34" charset="0"/>
              <a:cs typeface="+mj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15542" y="5616242"/>
            <a:ext cx="2532322" cy="714926"/>
          </a:xfrm>
          <a:prstGeom prst="rect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22" name="Rectangle 21"/>
          <p:cNvSpPr/>
          <p:nvPr/>
        </p:nvSpPr>
        <p:spPr>
          <a:xfrm>
            <a:off x="902867" y="4762018"/>
            <a:ext cx="1920191" cy="74160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dirty="0"/>
          </a:p>
        </p:txBody>
      </p:sp>
      <p:sp>
        <p:nvSpPr>
          <p:cNvPr id="23" name="TextBox 22"/>
          <p:cNvSpPr txBox="1"/>
          <p:nvPr/>
        </p:nvSpPr>
        <p:spPr>
          <a:xfrm>
            <a:off x="1004152" y="4809653"/>
            <a:ext cx="168779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 smtClean="0">
                <a:solidFill>
                  <a:srgbClr val="FF0000"/>
                </a:solidFill>
                <a:latin typeface="Bauhaus 93" panose="04030905020B02020C02" pitchFamily="82" charset="0"/>
                <a:ea typeface="Tahoma" panose="020B0604030504040204" pitchFamily="34" charset="0"/>
                <a:cs typeface="+mj-cs"/>
              </a:rPr>
              <a:t>الاف الانشقاقات داخل البروتستانتية</a:t>
            </a:r>
            <a:endParaRPr lang="ar-EG" b="1" dirty="0">
              <a:solidFill>
                <a:srgbClr val="FF0000"/>
              </a:solidFill>
              <a:latin typeface="Bauhaus 93" panose="04030905020B02020C02" pitchFamily="82" charset="0"/>
              <a:ea typeface="Tahoma" panose="020B0604030504040204" pitchFamily="34" charset="0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3638" y="5627521"/>
            <a:ext cx="246021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 smtClean="0"/>
              <a:t>اكثر من ثلاثون الف طائفة مختلفة على مستوى العالم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04296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20" grpId="0"/>
      <p:bldP spid="23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/>
          <a:lstStyle/>
          <a:p>
            <a:r>
              <a:rPr lang="ar-SA" dirty="0" smtClean="0">
                <a:solidFill>
                  <a:srgbClr val="0070C0"/>
                </a:solidFill>
              </a:rPr>
              <a:t>شكرا لمتابعتكم</a:t>
            </a:r>
            <a:br>
              <a:rPr lang="ar-SA" dirty="0" smtClean="0">
                <a:solidFill>
                  <a:srgbClr val="0070C0"/>
                </a:solidFill>
              </a:rPr>
            </a:br>
            <a:r>
              <a:rPr lang="ar-SA" dirty="0" smtClean="0">
                <a:solidFill>
                  <a:srgbClr val="0070C0"/>
                </a:solidFill>
              </a:rPr>
              <a:t>اذكرونى فى صلواتكم</a:t>
            </a:r>
            <a:endParaRPr lang="ar-E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73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2013</TotalTime>
  <Words>162</Words>
  <Application>Microsoft Office PowerPoint</Application>
  <PresentationFormat>On-screen Show (4:3)</PresentationFormat>
  <Paragraphs>61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تاريخ الانشقاق فى الكنيسة الواحدة</vt:lpstr>
      <vt:lpstr>PowerPoint Presentation</vt:lpstr>
      <vt:lpstr>PowerPoint Presentation</vt:lpstr>
      <vt:lpstr>PowerPoint Presentation</vt:lpstr>
      <vt:lpstr>شكرا لمتابعتكم اذكرونى فى صلواتكم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تاريخ الانشقاق فى الكنيسة الواحدة</dc:title>
  <dc:creator>lider</dc:creator>
  <cp:lastModifiedBy>lider</cp:lastModifiedBy>
  <cp:revision>25</cp:revision>
  <dcterms:created xsi:type="dcterms:W3CDTF">2023-04-01T10:31:24Z</dcterms:created>
  <dcterms:modified xsi:type="dcterms:W3CDTF">2023-04-02T20:09:39Z</dcterms:modified>
</cp:coreProperties>
</file>